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451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405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606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342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974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191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992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198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247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024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68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F2BDA-E827-42E3-8F29-70D7103E2F7D}" type="datetimeFigureOut">
              <a:rPr lang="he-IL" smtClean="0"/>
              <a:t>כ"א/ניסן/תשפ"ב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472B2-FDDA-4232-85BD-98199FEB5E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04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kedteva.co.i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תמונה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9986"/>
            <a:ext cx="1914698" cy="585047"/>
          </a:xfrm>
          <a:prstGeom prst="rect">
            <a:avLst/>
          </a:prstGeom>
        </p:spPr>
      </p:pic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79611"/>
              </p:ext>
            </p:extLst>
          </p:nvPr>
        </p:nvGraphicFramePr>
        <p:xfrm>
          <a:off x="6030814" y="379224"/>
          <a:ext cx="5686369" cy="643407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535922">
                  <a:extLst>
                    <a:ext uri="{9D8B030D-6E8A-4147-A177-3AD203B41FA5}">
                      <a16:colId xmlns:a16="http://schemas.microsoft.com/office/drawing/2014/main" val="2222017269"/>
                    </a:ext>
                  </a:extLst>
                </a:gridCol>
                <a:gridCol w="1545446">
                  <a:extLst>
                    <a:ext uri="{9D8B030D-6E8A-4147-A177-3AD203B41FA5}">
                      <a16:colId xmlns:a16="http://schemas.microsoft.com/office/drawing/2014/main" val="3190688703"/>
                    </a:ext>
                  </a:extLst>
                </a:gridCol>
                <a:gridCol w="1819637">
                  <a:extLst>
                    <a:ext uri="{9D8B030D-6E8A-4147-A177-3AD203B41FA5}">
                      <a16:colId xmlns:a16="http://schemas.microsoft.com/office/drawing/2014/main" val="2278856597"/>
                    </a:ext>
                  </a:extLst>
                </a:gridCol>
                <a:gridCol w="1785364">
                  <a:extLst>
                    <a:ext uri="{9D8B030D-6E8A-4147-A177-3AD203B41FA5}">
                      <a16:colId xmlns:a16="http://schemas.microsoft.com/office/drawing/2014/main" val="3752074834"/>
                    </a:ext>
                  </a:extLst>
                </a:gridCol>
              </a:tblGrid>
              <a:tr h="134358">
                <a:tc gridSpan="4">
                  <a:txBody>
                    <a:bodyPr/>
                    <a:lstStyle/>
                    <a:p>
                      <a:pPr algn="ctr" rtl="1" fontAlgn="t"/>
                      <a:r>
                        <a:rPr lang="he-IL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טבלה זו רלוונטית עבור המסלולים בהם מופיע כי יש להתעדכן בהנחיות מזג אוויר באתר מוקד טבע. </a:t>
                      </a:r>
                      <a:endParaRPr lang="he-IL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754914"/>
                  </a:ext>
                </a:extLst>
              </a:tr>
              <a:tr h="197003">
                <a:tc gridSpan="4">
                  <a:txBody>
                    <a:bodyPr/>
                    <a:lstStyle/>
                    <a:p>
                      <a:pPr marL="0" marR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600" b="1" i="0" u="none" strike="noStrike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986800"/>
                  </a:ext>
                </a:extLst>
              </a:tr>
              <a:tr h="31188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להלן סטטוס מסלולים לתאריך: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900" b="1" u="none" strike="noStrike" dirty="0" smtClean="0">
                          <a:effectLst/>
                        </a:rPr>
                        <a:t>22.04.22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086493"/>
                  </a:ext>
                </a:extLst>
              </a:tr>
              <a:tr h="150608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טבלה זו עדכנית </a:t>
                      </a:r>
                      <a:r>
                        <a:rPr lang="he-IL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ל:22.04.22</a:t>
                      </a:r>
                      <a:endParaRPr lang="he-IL" sz="9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22.04.22         06:48</a:t>
                      </a:r>
                      <a:endParaRPr lang="he-IL" sz="9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90682"/>
                  </a:ext>
                </a:extLst>
              </a:tr>
              <a:tr h="296852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אזור אקלים חורף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סטטוס מסלולים מוגבלים במזג אוויר (הנחית חורף)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הערות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074458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1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צפון רמת הגולן </a:t>
                      </a:r>
                      <a:r>
                        <a:rPr lang="he-IL" sz="900" u="none" strike="noStrike" dirty="0" err="1">
                          <a:effectLst/>
                        </a:rPr>
                        <a:t>וחרמונים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168425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דרום רמת הגולן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409926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3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אצבע הגליל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660502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4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גליל עליון מרכזי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72205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5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גליל עליון מערבי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84016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6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גליל תחתון מזרחי וכינרת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022188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7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גליל תחתון מרכזי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6051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8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גליל תחתון מזרחי מרחב תבור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76824"/>
                  </a:ext>
                </a:extLst>
              </a:tr>
              <a:tr h="135566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9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גלבוע ועמקים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04230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10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מישור החוף הצפוני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460051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11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כרמל ורמות מנשה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364908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12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מישור החוף המרכזי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804324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13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שומרון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1239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14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הרי יהודה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07793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15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שפלת יהודה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419095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16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מישור החוף הדרומי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970445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17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בקעת הירדן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536858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18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מדבר יהודה צפון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4351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19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מדבר יהודה דרום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687693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20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צפון הנגב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065020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21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נגב מערבי צפון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מאושר 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22974"/>
                  </a:ext>
                </a:extLst>
              </a:tr>
              <a:tr h="15071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22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נגב מערבי דרום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84019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23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מכתשים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690336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24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ערבה צפונית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36674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25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הר הנגב הצפוני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187127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26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מכתש רמון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93183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27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מזרח  הרמון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08233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28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הר הנגב הדרומי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926678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29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נחלים גדולים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117857"/>
                  </a:ext>
                </a:extLst>
              </a:tr>
              <a:tr h="15060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30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אילת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מאושר 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41692"/>
                  </a:ext>
                </a:extLst>
              </a:tr>
              <a:tr h="134358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he-IL" sz="800" b="1" u="none" strike="noStrike" dirty="0">
                          <a:effectLst/>
                        </a:rPr>
                        <a:t>דגשים לטיול בעונת החורף:</a:t>
                      </a:r>
                      <a:endParaRPr lang="he-IL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223784"/>
                  </a:ext>
                </a:extLst>
              </a:tr>
              <a:tr h="134358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he-IL" sz="800" b="1" u="none" strike="noStrike" dirty="0">
                          <a:effectLst/>
                        </a:rPr>
                        <a:t>1. לינות שטח בחניונים שמוגבלים בחשש לשיטפונות –  לקבלת אישור הלינה החל מהשעה 13:00 ביום הלינה.</a:t>
                      </a:r>
                      <a:endParaRPr lang="he-IL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722250"/>
                  </a:ext>
                </a:extLst>
              </a:tr>
              <a:tr h="134358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he-IL" sz="800" b="1" u="none" strike="noStrike" dirty="0">
                          <a:effectLst/>
                        </a:rPr>
                        <a:t>2. נהלי עבודה בחורף ניתן למצוא באתר מוקד טבע--&gt;מרכז מידע למטייל--&gt;דפי מידע.</a:t>
                      </a:r>
                      <a:endParaRPr lang="he-IL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719977"/>
                  </a:ext>
                </a:extLst>
              </a:tr>
              <a:tr h="264353">
                <a:tc gridSpan="4">
                  <a:txBody>
                    <a:bodyPr/>
                    <a:lstStyle/>
                    <a:p>
                      <a:pPr algn="ctr" rtl="1" fontAlgn="t"/>
                      <a:r>
                        <a:rPr lang="he-IL" sz="800" b="1" u="none" strike="noStrike" dirty="0">
                          <a:effectLst/>
                        </a:rPr>
                        <a:t>3. מידע אודות אתרים שלא מוגבלים בגשם / חשש </a:t>
                      </a:r>
                      <a:r>
                        <a:rPr lang="he-IL" sz="800" b="1" u="none" strike="noStrike" dirty="0" err="1">
                          <a:effectLst/>
                        </a:rPr>
                        <a:t>לשטפונות</a:t>
                      </a:r>
                      <a:r>
                        <a:rPr lang="he-IL" sz="800" b="1" u="none" strike="noStrike" dirty="0">
                          <a:effectLst/>
                        </a:rPr>
                        <a:t> וחלוקה לאזורי חזאות ניתן למצוא באתר מוקד טבע--&gt;מרכז מידע למטייל--&gt;אשף המסלולים.</a:t>
                      </a:r>
                      <a:endParaRPr lang="he-IL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485093"/>
                  </a:ext>
                </a:extLst>
              </a:tr>
              <a:tr h="134358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en-US" sz="800" u="sng" strike="noStrike" dirty="0">
                          <a:effectLst/>
                          <a:hlinkClick r:id="rId3"/>
                        </a:rPr>
                        <a:t>www.mokedteva.co.il</a:t>
                      </a:r>
                      <a:endParaRPr lang="en-US" sz="8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93" marR="4093" marT="40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94460"/>
                  </a:ext>
                </a:extLst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209039"/>
              </p:ext>
            </p:extLst>
          </p:nvPr>
        </p:nvGraphicFramePr>
        <p:xfrm>
          <a:off x="299544" y="506851"/>
          <a:ext cx="5353396" cy="609369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502432">
                  <a:extLst>
                    <a:ext uri="{9D8B030D-6E8A-4147-A177-3AD203B41FA5}">
                      <a16:colId xmlns:a16="http://schemas.microsoft.com/office/drawing/2014/main" val="81104803"/>
                    </a:ext>
                  </a:extLst>
                </a:gridCol>
                <a:gridCol w="1725664">
                  <a:extLst>
                    <a:ext uri="{9D8B030D-6E8A-4147-A177-3AD203B41FA5}">
                      <a16:colId xmlns:a16="http://schemas.microsoft.com/office/drawing/2014/main" val="120825827"/>
                    </a:ext>
                  </a:extLst>
                </a:gridCol>
                <a:gridCol w="1441713">
                  <a:extLst>
                    <a:ext uri="{9D8B030D-6E8A-4147-A177-3AD203B41FA5}">
                      <a16:colId xmlns:a16="http://schemas.microsoft.com/office/drawing/2014/main" val="1941088145"/>
                    </a:ext>
                  </a:extLst>
                </a:gridCol>
                <a:gridCol w="1683587">
                  <a:extLst>
                    <a:ext uri="{9D8B030D-6E8A-4147-A177-3AD203B41FA5}">
                      <a16:colId xmlns:a16="http://schemas.microsoft.com/office/drawing/2014/main" val="3596413250"/>
                    </a:ext>
                  </a:extLst>
                </a:gridCol>
              </a:tblGrid>
              <a:tr h="346589">
                <a:tc gridSpan="4">
                  <a:txBody>
                    <a:bodyPr/>
                    <a:lstStyle/>
                    <a:p>
                      <a:pPr marL="0" marR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400" b="1" i="0" u="none" strike="noStrike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70347"/>
                  </a:ext>
                </a:extLst>
              </a:tr>
              <a:tr h="18446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000" u="none" strike="noStrike" dirty="0">
                          <a:effectLst/>
                        </a:rPr>
                        <a:t>להלן תחזית עומסי החום לתאריך:</a:t>
                      </a:r>
                      <a:endParaRPr lang="he-I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900" b="1" u="none" strike="noStrike" dirty="0" smtClean="0">
                          <a:effectLst/>
                        </a:rPr>
                        <a:t>22.04.22</a:t>
                      </a:r>
                      <a:endParaRPr lang="he-IL" sz="9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973089"/>
                  </a:ext>
                </a:extLst>
              </a:tr>
              <a:tr h="18446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טבלה זו עדכנית</a:t>
                      </a:r>
                      <a:r>
                        <a:rPr lang="he-IL" sz="10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ל:</a:t>
                      </a:r>
                      <a:endParaRPr lang="he-IL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22.04.22         6:38</a:t>
                      </a:r>
                      <a:endParaRPr lang="he-IL" sz="9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386676"/>
                  </a:ext>
                </a:extLst>
              </a:tr>
              <a:tr h="167696">
                <a:tc rowSpan="2" gridSpan="2"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אזור אקלימי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שעות עומס חום כבד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96348"/>
                  </a:ext>
                </a:extLst>
              </a:tr>
              <a:tr h="343778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משעה </a:t>
                      </a:r>
                      <a:endParaRPr lang="he-IL" sz="9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עד שעה </a:t>
                      </a:r>
                      <a:endParaRPr lang="he-IL" sz="9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275505"/>
                  </a:ext>
                </a:extLst>
              </a:tr>
              <a:tr h="18446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א1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חרמון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269497"/>
                  </a:ext>
                </a:extLst>
              </a:tr>
              <a:tr h="201236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ה גליל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גליל מערבי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001832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ג1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כרמל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אין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70863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א  גליל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גליל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אין</a:t>
                      </a:r>
                      <a:endParaRPr lang="he-IL" sz="900" b="0" i="0" u="none" strike="noStrike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93468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א  גולן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רמת הגולן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326446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ח1 צפון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דרום </a:t>
                      </a:r>
                      <a:r>
                        <a:rPr lang="he-IL" sz="900" u="none" strike="noStrike" dirty="0" err="1">
                          <a:effectLst/>
                        </a:rPr>
                        <a:t>רמה"ג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030174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גליל תחתון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924696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ב</a:t>
                      </a: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בקעת כינרת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14:00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smtClean="0">
                          <a:effectLst/>
                        </a:rPr>
                        <a:t>16:00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23187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ב1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עמקים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758525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ה מרכז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מישור החוף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846380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ה1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שפלה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719192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ד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הרי יהודה ושומרון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49799"/>
                  </a:ext>
                </a:extLst>
              </a:tr>
              <a:tr h="18457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ח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בקעת הירדן, ים המלח, ערבה, אילת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13:00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17:00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83470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ו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צפון ומערב הנגב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704595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ח1 דרום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מז' ודר' הנגב, מדבר יהודה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16099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ז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הר הנגב הגבוה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452985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>
                          <a:effectLst/>
                        </a:rPr>
                        <a:t>ז1</a:t>
                      </a:r>
                      <a:endParaRPr lang="he-I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>
                          <a:effectLst/>
                        </a:rPr>
                        <a:t>הר הנגב הנמוך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CIDFont+F4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900" u="none" strike="noStrike" dirty="0" smtClean="0">
                          <a:effectLst/>
                        </a:rPr>
                        <a:t>אין</a:t>
                      </a:r>
                      <a:endParaRPr lang="he-I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679471"/>
                  </a:ext>
                </a:extLst>
              </a:tr>
              <a:tr h="1588142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he-IL" sz="900" u="none" strike="noStrike" dirty="0">
                          <a:effectLst/>
                        </a:rPr>
                        <a:t/>
                      </a:r>
                      <a:br>
                        <a:rPr lang="he-IL" sz="900" u="none" strike="noStrike" dirty="0">
                          <a:effectLst/>
                        </a:rPr>
                      </a:br>
                      <a:r>
                        <a:rPr lang="he-IL" sz="900" u="none" strike="noStrike" dirty="0">
                          <a:effectLst/>
                        </a:rPr>
                        <a:t>       </a:t>
                      </a:r>
                      <a:r>
                        <a:rPr lang="he-IL" sz="900" u="none" strike="noStrike" dirty="0" smtClean="0">
                          <a:effectLst/>
                        </a:rPr>
                        <a:t>     </a:t>
                      </a:r>
                      <a:r>
                        <a:rPr lang="he-IL" sz="900" b="1" u="none" strike="noStrike" dirty="0">
                          <a:effectLst/>
                        </a:rPr>
                        <a:t>דגשים לטיול בעומס חום כבד</a:t>
                      </a:r>
                      <a:br>
                        <a:rPr lang="he-IL" sz="900" b="1" u="none" strike="noStrike" dirty="0">
                          <a:effectLst/>
                        </a:rPr>
                      </a:br>
                      <a:r>
                        <a:rPr lang="he-IL" sz="900" b="1" u="none" strike="noStrike" dirty="0">
                          <a:effectLst/>
                        </a:rPr>
                        <a:t>1. אסורה פעילות הליכה רגלית בשטח עת שורר עומס חום כבד למעט במסלולים המוגדרים כמאושרים לכך.</a:t>
                      </a:r>
                      <a:br>
                        <a:rPr lang="he-IL" sz="900" b="1" u="none" strike="noStrike" dirty="0">
                          <a:effectLst/>
                        </a:rPr>
                      </a:br>
                      <a:r>
                        <a:rPr lang="he-IL" sz="900" b="1" u="none" strike="noStrike" dirty="0">
                          <a:effectLst/>
                        </a:rPr>
                        <a:t>2. מידע אודות אתרים המאושרים בעומס חום וחלוקה לאזורים אקלימיים ניתן למצוא באתר מוקד טבע-&gt;מרכז מידע למטייל-&gt;אשף המסלולים.</a:t>
                      </a:r>
                      <a:br>
                        <a:rPr lang="he-IL" sz="900" b="1" u="none" strike="noStrike" dirty="0">
                          <a:effectLst/>
                        </a:rPr>
                      </a:br>
                      <a:r>
                        <a:rPr lang="he-IL" sz="900" b="1" u="none" strike="noStrike" dirty="0">
                          <a:effectLst/>
                        </a:rPr>
                        <a:t>3. אין הגבלה על הליכה רגלית בשטח יישוב (ללא פעילות אטרקציה).</a:t>
                      </a:r>
                      <a:br>
                        <a:rPr lang="he-IL" sz="900" b="1" u="none" strike="noStrike" dirty="0">
                          <a:effectLst/>
                        </a:rPr>
                      </a:br>
                      <a:r>
                        <a:rPr lang="he-IL" sz="900" b="1" u="none" strike="noStrike" dirty="0">
                          <a:effectLst/>
                        </a:rPr>
                        <a:t>4. בתנאי עומס חום כבד מאושרת הליכה בשטח של עד 150 מטר לכיוון.</a:t>
                      </a:r>
                      <a:br>
                        <a:rPr lang="he-IL" sz="900" b="1" u="none" strike="noStrike" dirty="0">
                          <a:effectLst/>
                        </a:rPr>
                      </a:br>
                      <a:r>
                        <a:rPr lang="he-IL" sz="900" b="1" u="none" strike="noStrike" dirty="0">
                          <a:effectLst/>
                        </a:rPr>
                        <a:t>5. יש להצטייד ב-4.5 ליטר למטייל ליום כאשר שורר עומס חום כבד.</a:t>
                      </a:r>
                      <a:br>
                        <a:rPr lang="he-IL" sz="900" b="1" u="none" strike="noStrike" dirty="0">
                          <a:effectLst/>
                        </a:rPr>
                      </a:br>
                      <a:r>
                        <a:rPr lang="he-IL" sz="900" b="1" u="none" strike="noStrike" dirty="0">
                          <a:effectLst/>
                        </a:rPr>
                        <a:t/>
                      </a:r>
                      <a:br>
                        <a:rPr lang="he-IL" sz="900" b="1" u="none" strike="noStrike" dirty="0">
                          <a:effectLst/>
                        </a:rPr>
                      </a:br>
                      <a:endParaRPr lang="he-IL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1387"/>
                  </a:ext>
                </a:extLst>
              </a:tr>
              <a:tr h="243160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en-US" sz="900" u="sng" strike="noStrike" dirty="0">
                          <a:effectLst/>
                          <a:hlinkClick r:id="rId3"/>
                        </a:rPr>
                        <a:t>www.mokedteva.co.il</a:t>
                      </a:r>
                      <a:endParaRPr lang="en-US" sz="9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87" marR="6087" marT="60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569086"/>
                  </a:ext>
                </a:extLst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2" t="16529" r="55446" b="-2480"/>
          <a:stretch/>
        </p:blipFill>
        <p:spPr bwMode="auto">
          <a:xfrm>
            <a:off x="147144" y="-5224364"/>
            <a:ext cx="2141483" cy="683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505" y="11501538"/>
            <a:ext cx="4917350" cy="580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2" t="16529" r="55446" b="-2480"/>
          <a:stretch/>
        </p:blipFill>
        <p:spPr bwMode="auto">
          <a:xfrm>
            <a:off x="299544" y="-5071964"/>
            <a:ext cx="2141483" cy="683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905" y="11653938"/>
            <a:ext cx="4917350" cy="58082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7399867" y="67871"/>
            <a:ext cx="294826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400" dirty="0" smtClean="0"/>
              <a:t>טבלת הנחיות מזג אוויר - חורף</a:t>
            </a:r>
            <a:endParaRPr lang="he-IL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541150" y="59542"/>
            <a:ext cx="134043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he-IL" sz="1400" dirty="0" smtClean="0"/>
              <a:t>טבלת עומסי חום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394561037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486</Words>
  <Application>Microsoft Office PowerPoint</Application>
  <PresentationFormat>מסך רחב</PresentationFormat>
  <Paragraphs>183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CIDFont+F4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קארין מאיר</dc:creator>
  <cp:lastModifiedBy>moked</cp:lastModifiedBy>
  <cp:revision>35</cp:revision>
  <dcterms:created xsi:type="dcterms:W3CDTF">2022-03-30T05:19:48Z</dcterms:created>
  <dcterms:modified xsi:type="dcterms:W3CDTF">2022-04-22T03:53:00Z</dcterms:modified>
</cp:coreProperties>
</file>